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74" r:id="rId4"/>
    <p:sldId id="275" r:id="rId5"/>
    <p:sldId id="276" r:id="rId6"/>
    <p:sldId id="277" r:id="rId7"/>
    <p:sldId id="278" r:id="rId8"/>
    <p:sldId id="279" r:id="rId9"/>
    <p:sldId id="284" r:id="rId10"/>
    <p:sldId id="28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ntique Olive Compact" panose="020B0904030504030204" pitchFamily="34" charset="0"/>
      <p:regular r:id="rId17"/>
    </p:embeddedFont>
    <p:embeddedFont>
      <p:font typeface="Open Sans Semibold" panose="020B0604020202020204" charset="0"/>
      <p:bold r:id="rId18"/>
      <p:boldItalic r:id="rId19"/>
    </p:embeddedFont>
    <p:embeddedFont>
      <p:font typeface="Open Sans Light" panose="020B0604020202020204" charset="0"/>
      <p:italic r:id="rId20"/>
    </p:embeddedFont>
    <p:embeddedFont>
      <p:font typeface="Open Sans Extrabold" panose="020B0604020202020204" charset="0"/>
      <p:bold r:id="rId21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45"/>
    <a:srgbClr val="193157"/>
    <a:srgbClr val="223D5C"/>
    <a:srgbClr val="28466A"/>
    <a:srgbClr val="0098BC"/>
    <a:srgbClr val="F3B329"/>
    <a:srgbClr val="79C4CB"/>
    <a:srgbClr val="D1282A"/>
    <a:srgbClr val="1A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" autoAdjust="0"/>
    <p:restoredTop sz="91980" autoAdjust="0"/>
  </p:normalViewPr>
  <p:slideViewPr>
    <p:cSldViewPr snapToGrid="0" snapToObjects="1">
      <p:cViewPr varScale="1">
        <p:scale>
          <a:sx n="61" d="100"/>
          <a:sy n="61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5A63-5FC9-4368-BE8C-1A8AE9E18C3E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9BE2B-17ED-4467-9C81-8E5FA99C6A1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0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Las tareas de planeación y diseño de la generación de nuevos conjuntos de datos</a:t>
            </a:r>
          </a:p>
          <a:p>
            <a:r>
              <a:rPr lang="es-CO" dirty="0" err="1" smtClean="0"/>
              <a:t>Evalua</a:t>
            </a:r>
            <a:r>
              <a:rPr lang="es-CO" dirty="0" smtClean="0"/>
              <a:t> los objetos digitales y selecciona los que ameritan su </a:t>
            </a:r>
            <a:r>
              <a:rPr lang="es-CO" dirty="0" err="1" smtClean="0"/>
              <a:t>preservacion</a:t>
            </a:r>
            <a:endParaRPr lang="es-CO" dirty="0" smtClean="0"/>
          </a:p>
          <a:p>
            <a:r>
              <a:rPr lang="es-CO" dirty="0" smtClean="0"/>
              <a:t>Transfiere los objetos digitales a un repositorio o similar junto con su </a:t>
            </a:r>
            <a:r>
              <a:rPr lang="es-CO" dirty="0" err="1" smtClean="0"/>
              <a:t>documentacion</a:t>
            </a:r>
            <a:r>
              <a:rPr lang="es-CO" dirty="0" smtClean="0"/>
              <a:t> y los requisitos legales que le aplican.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9BE2B-17ED-4467-9C81-8E5FA99C6A1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96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05884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574" y="6013174"/>
            <a:ext cx="8994913" cy="8448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0748" y="0"/>
            <a:ext cx="7695136" cy="56653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27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0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rlai03\Documents\Downloads\Plantillas PPT final-06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2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628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0801" y="864704"/>
            <a:ext cx="5181600" cy="52614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987826" y="6431169"/>
            <a:ext cx="2133600" cy="36512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16611" y="6435862"/>
            <a:ext cx="477078" cy="36512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679713" y="347870"/>
            <a:ext cx="41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Tabla de Contenidos</a:t>
            </a:r>
            <a:endParaRPr lang="es-CO" i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0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074" y="0"/>
            <a:ext cx="7196926" cy="6858000"/>
          </a:xfrm>
          <a:prstGeom prst="rect">
            <a:avLst/>
          </a:prstGeom>
        </p:spPr>
      </p:pic>
      <p:pic>
        <p:nvPicPr>
          <p:cNvPr id="10" name="Picture 2" descr="C:\Users\usrlai03\Documents\Downloads\ol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38381"/>
            <a:ext cx="9143999" cy="8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92D4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122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rlai03\Documents\Downloads\Plantillas PPT final-0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164"/>
            <a:ext cx="9144000" cy="68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574" y="6013174"/>
            <a:ext cx="8994913" cy="8448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0748" y="0"/>
            <a:ext cx="7695136" cy="56653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897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usrlai03\Documents\Downloads\Plantillas PPT final-0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93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17/10/2018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86800" y="8164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54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9" y="0"/>
            <a:ext cx="924438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7400" y="85797"/>
            <a:ext cx="6361043" cy="1017446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rgbClr val="284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1182758"/>
            <a:ext cx="6997148" cy="5078894"/>
          </a:xfrm>
        </p:spPr>
        <p:txBody>
          <a:bodyPr>
            <a:normAutofit/>
          </a:bodyPr>
          <a:lstStyle>
            <a:lvl1pPr>
              <a:defRPr sz="2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057400" y="6346411"/>
            <a:ext cx="2133600" cy="36512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67531" y="6356350"/>
            <a:ext cx="487017" cy="36512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1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905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208" y="1457387"/>
            <a:ext cx="8945217" cy="918065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rgbClr val="284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209" y="2375452"/>
            <a:ext cx="8945217" cy="4363278"/>
          </a:xfrm>
        </p:spPr>
        <p:txBody>
          <a:bodyPr>
            <a:normAutofit/>
          </a:bodyPr>
          <a:lstStyle>
            <a:lvl1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941" y="25126"/>
            <a:ext cx="51683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85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074" y="0"/>
            <a:ext cx="7196926" cy="6858000"/>
          </a:xfrm>
          <a:prstGeom prst="rect">
            <a:avLst/>
          </a:prstGeom>
        </p:spPr>
      </p:pic>
      <p:pic>
        <p:nvPicPr>
          <p:cNvPr id="3074" name="Picture 2" descr="C:\Users\usrlai03\Documents\Downloads\ol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38381"/>
            <a:ext cx="9143999" cy="8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20" y="65919"/>
            <a:ext cx="8175045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22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23521" y="1311965"/>
            <a:ext cx="8747760" cy="5044385"/>
          </a:xfrm>
        </p:spPr>
        <p:txBody>
          <a:bodyPr/>
          <a:lstStyle>
            <a:lvl1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23520" y="6583680"/>
            <a:ext cx="2133600" cy="259715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/>
              <a:pPr/>
              <a:t>17/10/2018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76640" y="6356350"/>
            <a:ext cx="467360" cy="365125"/>
          </a:xfrm>
        </p:spPr>
        <p:txBody>
          <a:bodyPr/>
          <a:lstStyle>
            <a:lvl1pPr algn="r">
              <a:defRPr>
                <a:solidFill>
                  <a:srgbClr val="192D4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82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074" y="0"/>
            <a:ext cx="7196926" cy="6858000"/>
          </a:xfrm>
          <a:prstGeom prst="rect">
            <a:avLst/>
          </a:prstGeom>
        </p:spPr>
      </p:pic>
      <p:pic>
        <p:nvPicPr>
          <p:cNvPr id="12" name="Picture 2" descr="C:\Users\usrlai03\Documents\Downloads\ol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38381"/>
            <a:ext cx="9143999" cy="8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361043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223D5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571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074" y="0"/>
            <a:ext cx="719692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361043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223D5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rlai03\Documents\Downloads\Plantillas PPT final-0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8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CB29-25AB-C047-8163-8069A97C01C1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52" r:id="rId5"/>
    <p:sldLayoutId id="2147483664" r:id="rId6"/>
    <p:sldLayoutId id="2147483653" r:id="rId7"/>
    <p:sldLayoutId id="2147483662" r:id="rId8"/>
    <p:sldLayoutId id="2147483655" r:id="rId9"/>
    <p:sldLayoutId id="2147483661" r:id="rId10"/>
    <p:sldLayoutId id="2147483663" r:id="rId11"/>
    <p:sldLayoutId id="2147483660" r:id="rId12"/>
    <p:sldLayoutId id="2147483656" r:id="rId13"/>
    <p:sldLayoutId id="214748365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6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6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129209" y="1535254"/>
            <a:ext cx="9014791" cy="1017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4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Custodia Objetos Digitales</a:t>
            </a:r>
            <a:endParaRPr kumimoji="0" lang="es-CO" sz="3000" b="0" i="0" u="none" strike="noStrike" kern="1200" cap="none" spc="0" normalizeH="0" baseline="0" noProof="0" dirty="0">
              <a:ln>
                <a:noFill/>
              </a:ln>
              <a:solidFill>
                <a:srgbClr val="2846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68288" y="2578100"/>
            <a:ext cx="83581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CO" sz="2000" dirty="0"/>
              <a:t>El </a:t>
            </a:r>
            <a:r>
              <a:rPr lang="es-CO" sz="2000" dirty="0" smtClean="0"/>
              <a:t>INVEMAR, es una institución cuyo activo fundamental son los datos, la información y el conocimiento. Es un compromiso institucional gestionarlo </a:t>
            </a:r>
            <a:r>
              <a:rPr lang="es-CO" sz="2000" dirty="0"/>
              <a:t>de la manera más apropiada en cada una de sus </a:t>
            </a:r>
            <a:r>
              <a:rPr lang="es-CO" sz="2000" dirty="0" smtClean="0"/>
              <a:t>etapas.</a:t>
            </a:r>
            <a:endParaRPr lang="es-ES_tradnl" sz="2000" dirty="0" smtClean="0"/>
          </a:p>
          <a:p>
            <a:pPr hangingPunct="0"/>
            <a:endParaRPr lang="es-ES_tradnl" sz="2000" dirty="0"/>
          </a:p>
          <a:p>
            <a:pPr hangingPunct="0"/>
            <a:r>
              <a:rPr lang="es-ES_tradnl" sz="2000" dirty="0" smtClean="0"/>
              <a:t>El </a:t>
            </a:r>
            <a:r>
              <a:rPr lang="es-ES_tradnl" sz="2000" dirty="0"/>
              <a:t>LABSIS por la naturaleza de su misión </a:t>
            </a:r>
            <a:r>
              <a:rPr lang="es-ES_tradnl" sz="2000" dirty="0" smtClean="0"/>
              <a:t>ha </a:t>
            </a:r>
            <a:r>
              <a:rPr lang="es-ES_tradnl" sz="2000" dirty="0"/>
              <a:t>desarrollado procedimientos explícitos que tienen como objetivo </a:t>
            </a:r>
            <a:r>
              <a:rPr lang="es-ES_tradnl" sz="2000" b="1" dirty="0"/>
              <a:t>proteger</a:t>
            </a:r>
            <a:r>
              <a:rPr lang="es-ES_tradnl" sz="2000" dirty="0"/>
              <a:t> los </a:t>
            </a:r>
            <a:r>
              <a:rPr lang="es-ES_tradnl" sz="2000" dirty="0" smtClean="0"/>
              <a:t>objetos digitales generados </a:t>
            </a:r>
            <a:r>
              <a:rPr lang="es-ES_tradnl" sz="2000" dirty="0"/>
              <a:t>por </a:t>
            </a:r>
            <a:r>
              <a:rPr lang="es-ES_tradnl" sz="2000" dirty="0" smtClean="0"/>
              <a:t>sus actividades </a:t>
            </a:r>
            <a:r>
              <a:rPr lang="es-ES_tradnl" sz="2000" dirty="0"/>
              <a:t>de </a:t>
            </a:r>
            <a:r>
              <a:rPr lang="es-ES_tradnl" sz="2000" dirty="0" smtClean="0"/>
              <a:t>investigación o las realizadas por terceros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159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28284" y="1382712"/>
            <a:ext cx="83581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s-CO" sz="1600" b="1" dirty="0"/>
              <a:t>Custodio: </a:t>
            </a:r>
            <a:r>
              <a:rPr lang="es-CO" sz="1600" dirty="0"/>
              <a:t>Organizaciones o personas responsables por el desarrollo y/o administración de los conjuntos de datos y quienes tienen el derecho a determinar las condiciones en las cuales los datos pueden ser usados o transferidos, teniendo en cuenta las restricciones de derechos de autor y patrimonio sobre la información.</a:t>
            </a:r>
          </a:p>
          <a:p>
            <a:pPr hangingPunct="0"/>
            <a:endParaRPr lang="es-CO" sz="1600" dirty="0"/>
          </a:p>
          <a:p>
            <a:pPr hangingPunct="0"/>
            <a:r>
              <a:rPr lang="es-CO" sz="1600" b="1" dirty="0"/>
              <a:t>Curador Digital</a:t>
            </a:r>
            <a:r>
              <a:rPr lang="es-ES_tradnl" sz="1600" b="1" dirty="0"/>
              <a:t> </a:t>
            </a:r>
            <a:r>
              <a:rPr lang="es-ES_tradnl" sz="1600" dirty="0"/>
              <a:t>Persona responsable de gestionar los conjuntos de datos </a:t>
            </a:r>
            <a:r>
              <a:rPr lang="es-CO" sz="1600" dirty="0"/>
              <a:t>asegurando su accesibilidad, preservación, integridad y autenticidad a largo plazo. </a:t>
            </a:r>
          </a:p>
          <a:p>
            <a:pPr hangingPunct="0"/>
            <a:endParaRPr lang="es-CO" sz="1600" dirty="0"/>
          </a:p>
          <a:p>
            <a:pPr hangingPunct="0"/>
            <a:r>
              <a:rPr lang="es-CO" sz="1600" b="1" dirty="0"/>
              <a:t>Objeto digital: </a:t>
            </a:r>
            <a:r>
              <a:rPr lang="es-CO" sz="1600" dirty="0"/>
              <a:t>Estructura de datos cuyo principal componente es material digital o datos más un único identificador para este material</a:t>
            </a:r>
            <a:r>
              <a:rPr lang="es-CO" sz="1600" dirty="0" smtClean="0"/>
              <a:t>.</a:t>
            </a:r>
          </a:p>
          <a:p>
            <a:pPr hangingPunct="0"/>
            <a:endParaRPr lang="es-CO" sz="1600" dirty="0" smtClean="0"/>
          </a:p>
          <a:p>
            <a:pPr indent="-457200" hangingPunct="0"/>
            <a:r>
              <a:rPr lang="es-CO" sz="1600" b="1" dirty="0" smtClean="0"/>
              <a:t>Conjunto de datos: </a:t>
            </a:r>
            <a:r>
              <a:rPr lang="es-CO" sz="1600" dirty="0" smtClean="0"/>
              <a:t>Una colección de datos homogéneos –igual numero de atributos y tipos – relacionados que pueden ser tratados como una unidad por un procesador</a:t>
            </a:r>
          </a:p>
          <a:p>
            <a:pPr marL="457200" indent="-457200"/>
            <a:endParaRPr lang="es-CO" sz="1600" dirty="0" smtClean="0"/>
          </a:p>
          <a:p>
            <a:pPr indent="-457200" hangingPunct="0"/>
            <a:r>
              <a:rPr lang="es-CO" sz="1600" b="1" dirty="0" smtClean="0"/>
              <a:t>Producto de información:  </a:t>
            </a:r>
            <a:r>
              <a:rPr lang="es-CO" sz="1600" dirty="0" smtClean="0"/>
              <a:t>Un objeto que lleva implícito un propósito, y va dirigido a un publico en particular. Implica por tanto un lenguaje y un formato especifico.</a:t>
            </a:r>
          </a:p>
          <a:p>
            <a:pPr marL="457200" indent="-457200"/>
            <a:endParaRPr lang="es-CO" sz="1600" dirty="0" smtClean="0"/>
          </a:p>
          <a:p>
            <a:pPr indent="-457200" hangingPunct="0"/>
            <a:r>
              <a:rPr lang="es-CO" sz="1600" b="1" dirty="0" smtClean="0"/>
              <a:t>Servicio de información: </a:t>
            </a:r>
            <a:r>
              <a:rPr lang="es-CO" sz="1600" dirty="0" smtClean="0"/>
              <a:t>Información que se entrega a petición del usuario, o en periodos determinados con base en un procedimiento establecido generalmente programado</a:t>
            </a:r>
          </a:p>
          <a:p>
            <a:pPr hangingPunct="0"/>
            <a:r>
              <a:rPr lang="es-CO" sz="1600" dirty="0" smtClean="0"/>
              <a:t>  </a:t>
            </a:r>
            <a:endParaRPr lang="es-ES" sz="1600" dirty="0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3521" y="1000124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>
                <a:solidFill>
                  <a:schemeClr val="tx2"/>
                </a:solidFill>
              </a:rPr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2205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284" y="1433512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Objetivo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8" name="37 Rectángulo"/>
          <p:cNvSpPr>
            <a:spLocks noChangeArrowheads="1"/>
          </p:cNvSpPr>
          <p:nvPr/>
        </p:nvSpPr>
        <p:spPr bwMode="auto">
          <a:xfrm>
            <a:off x="223521" y="2070100"/>
            <a:ext cx="80645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dirty="0"/>
              <a:t>Maximizar el provecho que se puede obtener de los procesos de investigación al asegurar la preservación técnica de los objetos electrónicos o  digitales que generan y establecer reglas para su acceso, uso y </a:t>
            </a:r>
            <a:r>
              <a:rPr lang="es-ES_tradnl" dirty="0" err="1"/>
              <a:t>reuso</a:t>
            </a:r>
            <a:r>
              <a:rPr lang="es-ES_tradnl" dirty="0"/>
              <a:t> en nuevos contextos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284" y="1433512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Procedimiento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68313" y="2276475"/>
            <a:ext cx="1295400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>
                <a:latin typeface="Antique Olive Compact" pitchFamily="34" charset="0"/>
              </a:rPr>
              <a:t>1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9" name="37 CuadroTexto"/>
          <p:cNvSpPr txBox="1">
            <a:spLocks noChangeArrowheads="1"/>
          </p:cNvSpPr>
          <p:nvPr/>
        </p:nvSpPr>
        <p:spPr bwMode="auto">
          <a:xfrm>
            <a:off x="1890713" y="263683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Asigne un responsable de la actividad</a:t>
            </a:r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95288" y="3860800"/>
            <a:ext cx="1296987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>
                <a:latin typeface="Antique Olive Compact" pitchFamily="34" charset="0"/>
              </a:rPr>
              <a:t>2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11" name="39 CuadroTexto"/>
          <p:cNvSpPr txBox="1">
            <a:spLocks noChangeArrowheads="1"/>
          </p:cNvSpPr>
          <p:nvPr/>
        </p:nvSpPr>
        <p:spPr bwMode="auto">
          <a:xfrm>
            <a:off x="1962150" y="4076700"/>
            <a:ext cx="4033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/>
              <a:t>Identifique los conjuntos de datos que se entregaran en custodia y colóquelos en una carpeta particular</a:t>
            </a:r>
            <a:endParaRPr lang="es-ES" dirty="0"/>
          </a:p>
        </p:txBody>
      </p:sp>
      <p:sp>
        <p:nvSpPr>
          <p:cNvPr id="12" name="40 CuadroTexto"/>
          <p:cNvSpPr txBox="1">
            <a:spLocks noChangeArrowheads="1"/>
          </p:cNvSpPr>
          <p:nvPr/>
        </p:nvSpPr>
        <p:spPr bwMode="auto">
          <a:xfrm>
            <a:off x="6011864" y="4502150"/>
            <a:ext cx="2952750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dirty="0"/>
              <a:t>Conjuntos de datos, productos y cartografía que </a:t>
            </a:r>
            <a:r>
              <a:rPr lang="es-CO" dirty="0" smtClean="0"/>
              <a:t>se encuentre en </a:t>
            </a:r>
            <a:r>
              <a:rPr lang="es-CO" dirty="0"/>
              <a:t>el SIAM, o en los portales institucionales </a:t>
            </a:r>
            <a:r>
              <a:rPr lang="es-CO" b="1" dirty="0"/>
              <a:t>NO</a:t>
            </a:r>
            <a:r>
              <a:rPr lang="es-CO" dirty="0"/>
              <a:t> se incluyen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284" y="1433512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Procedimiento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68313" y="2276475"/>
            <a:ext cx="1295400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 smtClean="0">
                <a:latin typeface="Antique Olive Compact" pitchFamily="34" charset="0"/>
              </a:rPr>
              <a:t>3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95288" y="3860800"/>
            <a:ext cx="1296987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 smtClean="0">
                <a:latin typeface="Antique Olive Compact" pitchFamily="34" charset="0"/>
              </a:rPr>
              <a:t>4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24" name="37 CuadroTexto"/>
          <p:cNvSpPr txBox="1">
            <a:spLocks noChangeArrowheads="1"/>
          </p:cNvSpPr>
          <p:nvPr/>
        </p:nvSpPr>
        <p:spPr bwMode="auto">
          <a:xfrm>
            <a:off x="1979613" y="2636838"/>
            <a:ext cx="403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/>
              <a:t>Clasifique los archivos por su formato</a:t>
            </a:r>
          </a:p>
          <a:p>
            <a:r>
              <a:rPr lang="es-CO" dirty="0"/>
              <a:t>Documentos, imágenes, SIG, conjuntos de </a:t>
            </a:r>
            <a:r>
              <a:rPr lang="es-CO" dirty="0" smtClean="0"/>
              <a:t>datos (ej. hojas Excel y bases de datos</a:t>
            </a:r>
            <a:endParaRPr lang="es-ES" dirty="0"/>
          </a:p>
        </p:txBody>
      </p:sp>
      <p:sp>
        <p:nvSpPr>
          <p:cNvPr id="26" name="39 CuadroTexto"/>
          <p:cNvSpPr txBox="1">
            <a:spLocks noChangeArrowheads="1"/>
          </p:cNvSpPr>
          <p:nvPr/>
        </p:nvSpPr>
        <p:spPr bwMode="auto">
          <a:xfrm>
            <a:off x="2051050" y="4076700"/>
            <a:ext cx="4033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Verificar que los nombres de los archivos cumplan con algunas reglas básicas que faciliten su indexación y administración</a:t>
            </a:r>
            <a:endParaRPr lang="es-ES"/>
          </a:p>
        </p:txBody>
      </p:sp>
      <p:sp>
        <p:nvSpPr>
          <p:cNvPr id="27" name="41 CuadroTexto"/>
          <p:cNvSpPr txBox="1">
            <a:spLocks noChangeArrowheads="1"/>
          </p:cNvSpPr>
          <p:nvPr/>
        </p:nvSpPr>
        <p:spPr bwMode="auto">
          <a:xfrm>
            <a:off x="6732588" y="5033963"/>
            <a:ext cx="201612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No tildes, blancos, usar nombres cortos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284" y="1433512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Procedimiento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68313" y="2276475"/>
            <a:ext cx="1295400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 smtClean="0">
                <a:latin typeface="Antique Olive Compact" pitchFamily="34" charset="0"/>
              </a:rPr>
              <a:t>5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95288" y="3860800"/>
            <a:ext cx="1296987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 smtClean="0">
                <a:latin typeface="Antique Olive Compact" pitchFamily="34" charset="0"/>
              </a:rPr>
              <a:t>6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9" name="37 CuadroTexto"/>
          <p:cNvSpPr txBox="1">
            <a:spLocks noChangeArrowheads="1"/>
          </p:cNvSpPr>
          <p:nvPr/>
        </p:nvSpPr>
        <p:spPr bwMode="auto">
          <a:xfrm>
            <a:off x="1984375" y="3822700"/>
            <a:ext cx="48244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/>
              <a:t>Documente los </a:t>
            </a:r>
            <a:r>
              <a:rPr lang="es-CO" dirty="0" smtClean="0"/>
              <a:t>archivos: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Cartografía déjeselo al profesional SIG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Archivos </a:t>
            </a:r>
            <a:r>
              <a:rPr lang="es-CO" dirty="0"/>
              <a:t>PDF, WORD, ETC utilizando la pestaña de propiedades del </a:t>
            </a:r>
            <a:r>
              <a:rPr lang="es-CO" dirty="0" smtClean="0"/>
              <a:t>documento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Conjuntos de datos (Excel y bases de datos) en el FT-LABSIS-18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Estaciones de monitoreo o puntos de muestreo en el FT-LABSIS-18</a:t>
            </a:r>
            <a:endParaRPr lang="es-ES" dirty="0"/>
          </a:p>
        </p:txBody>
      </p:sp>
      <p:sp>
        <p:nvSpPr>
          <p:cNvPr id="11" name="39 CuadroTexto"/>
          <p:cNvSpPr txBox="1">
            <a:spLocks noChangeArrowheads="1"/>
          </p:cNvSpPr>
          <p:nvPr/>
        </p:nvSpPr>
        <p:spPr bwMode="auto">
          <a:xfrm>
            <a:off x="1539875" y="2349500"/>
            <a:ext cx="4649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CO" dirty="0"/>
              <a:t>Diligencie el formato de entrega de objetos </a:t>
            </a:r>
            <a:r>
              <a:rPr lang="es-CO" dirty="0" smtClean="0"/>
              <a:t>digitales en línea (portal SIAM) y </a:t>
            </a:r>
            <a:r>
              <a:rPr lang="es-CO" dirty="0"/>
              <a:t>coordine con el Jefe del LABSIS </a:t>
            </a:r>
            <a:r>
              <a:rPr lang="es-CO" dirty="0" smtClean="0"/>
              <a:t>las actividades </a:t>
            </a:r>
            <a:r>
              <a:rPr lang="es-CO" dirty="0"/>
              <a:t>de </a:t>
            </a:r>
            <a:r>
              <a:rPr lang="es-CO" dirty="0" smtClean="0"/>
              <a:t>apoyo que requiera</a:t>
            </a:r>
            <a:endParaRPr lang="es-ES" dirty="0"/>
          </a:p>
        </p:txBody>
      </p:sp>
      <p:sp>
        <p:nvSpPr>
          <p:cNvPr id="12" name="11 Explosión 2"/>
          <p:cNvSpPr/>
          <p:nvPr/>
        </p:nvSpPr>
        <p:spPr>
          <a:xfrm>
            <a:off x="6610350" y="3575050"/>
            <a:ext cx="2520950" cy="228282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tx1"/>
                </a:solidFill>
              </a:rPr>
              <a:t>Es la tarea que requiere mas dedicación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284" y="1433512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Procedimiento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68313" y="2276475"/>
            <a:ext cx="1295400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 smtClean="0">
                <a:latin typeface="Antique Olive Compact" pitchFamily="34" charset="0"/>
              </a:rPr>
              <a:t>7</a:t>
            </a:r>
            <a:endParaRPr lang="es-ES" sz="5400" dirty="0">
              <a:latin typeface="Antique Olive Compact" pitchFamily="34" charset="0"/>
            </a:endParaRPr>
          </a:p>
        </p:txBody>
      </p:sp>
      <p:sp>
        <p:nvSpPr>
          <p:cNvPr id="13" name="37 CuadroTexto"/>
          <p:cNvSpPr txBox="1">
            <a:spLocks noChangeArrowheads="1"/>
          </p:cNvSpPr>
          <p:nvPr/>
        </p:nvSpPr>
        <p:spPr bwMode="auto">
          <a:xfrm>
            <a:off x="2124075" y="2184400"/>
            <a:ext cx="48244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 smtClean="0"/>
              <a:t>Entregue los objetos digitales que enuncio al LABSIS. En </a:t>
            </a:r>
            <a:r>
              <a:rPr lang="es-CO" dirty="0"/>
              <a:t>el LABSIS se valida que se cumplan los requerimientos y que concuerden los archivos entregados con los enumerados en el formato de entrega. </a:t>
            </a:r>
          </a:p>
          <a:p>
            <a:r>
              <a:rPr lang="es-CO" dirty="0"/>
              <a:t>Si se cumple se expide el certificado electrónico de recibido en custodia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3521" y="104019"/>
            <a:ext cx="80772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CO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Custodia de los Objetos Digitales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284" y="1433512"/>
            <a:ext cx="8358187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Procedimiento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28284" y="1989893"/>
            <a:ext cx="1296987" cy="12985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s-CO" sz="5400" dirty="0" smtClean="0">
                <a:solidFill>
                  <a:srgbClr val="00B050"/>
                </a:solidFill>
                <a:latin typeface="Antique Olive Compact" pitchFamily="34" charset="0"/>
              </a:rPr>
              <a:t>8</a:t>
            </a:r>
            <a:endParaRPr lang="es-ES" sz="5400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  <p:sp>
        <p:nvSpPr>
          <p:cNvPr id="14" name="39 CuadroTexto"/>
          <p:cNvSpPr txBox="1">
            <a:spLocks noChangeArrowheads="1"/>
          </p:cNvSpPr>
          <p:nvPr/>
        </p:nvSpPr>
        <p:spPr bwMode="auto">
          <a:xfrm>
            <a:off x="1312899" y="1803400"/>
            <a:ext cx="72735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CO" dirty="0"/>
              <a:t>LABSIS selecciona los archivos diferenciando los que se publicaran en los portales institucionales, se llevaran a uno de los sistemas del SIAM o se almacenan (los que tengan embargo o no sean publicables directamente</a:t>
            </a:r>
            <a:r>
              <a:rPr lang="es-CO" dirty="0" smtClean="0"/>
              <a:t>).</a:t>
            </a:r>
          </a:p>
          <a:p>
            <a:pPr lvl="1"/>
            <a:r>
              <a:rPr lang="es-CO" dirty="0" smtClean="0"/>
              <a:t>El acceso se sujeta a las condiciones establecidas por los lineamientos establecidos en la </a:t>
            </a:r>
            <a:r>
              <a:rPr lang="es-CO" b="1" dirty="0" smtClean="0"/>
              <a:t>Directriz de acceso uso y conservación de los recursos de información (DG-DGI-2)</a:t>
            </a:r>
          </a:p>
          <a:p>
            <a:pPr lvl="1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8073" r="2346"/>
          <a:stretch/>
        </p:blipFill>
        <p:spPr>
          <a:xfrm>
            <a:off x="1906624" y="3914826"/>
            <a:ext cx="5588000" cy="21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INVEM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Plantilla_INVEMAR</Template>
  <TotalTime>421</TotalTime>
  <Words>670</Words>
  <Application>Microsoft Office PowerPoint</Application>
  <PresentationFormat>Presentación en pantalla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Calibri</vt:lpstr>
      <vt:lpstr>AvantGarde Bk BT</vt:lpstr>
      <vt:lpstr>Antique Olive Compact</vt:lpstr>
      <vt:lpstr>Arial</vt:lpstr>
      <vt:lpstr>Open Sans Semibold</vt:lpstr>
      <vt:lpstr>Open Sans Light</vt:lpstr>
      <vt:lpstr>Open Sans Extrabold</vt:lpstr>
      <vt:lpstr>Plantilla_INVEMAR</vt:lpstr>
      <vt:lpstr>Presentación de PowerPoint</vt:lpstr>
      <vt:lpstr>Presentación de PowerPoint</vt:lpstr>
      <vt:lpstr>Custodia de los Objetos Digitales</vt:lpstr>
      <vt:lpstr>Custodia de los Objetos Digitales</vt:lpstr>
      <vt:lpstr>Custodia de los Objetos Digitales</vt:lpstr>
      <vt:lpstr>Custodia de los Objetos Digitales</vt:lpstr>
      <vt:lpstr>Custodia de los Objetos Digitales</vt:lpstr>
      <vt:lpstr>Custodia de los Objetos Digitales</vt:lpstr>
      <vt:lpstr>Custodia de los Objetos Digitales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Custodia Objetos Digitales</dc:title>
  <dc:subject>Custodia</dc:subject>
  <dc:creator>LABSIS</dc:creator>
  <cp:keywords>INVEMAR</cp:keywords>
  <cp:lastModifiedBy>USR TAL COORD</cp:lastModifiedBy>
  <cp:revision>39</cp:revision>
  <dcterms:created xsi:type="dcterms:W3CDTF">2014-09-04T20:27:04Z</dcterms:created>
  <dcterms:modified xsi:type="dcterms:W3CDTF">2018-10-17T13:08:56Z</dcterms:modified>
  <cp:category>GEZ/LABSIS</cp:category>
</cp:coreProperties>
</file>